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Courier Prime" charset="1" panose="00000509000000000000"/>
      <p:regular r:id="rId11"/>
    </p:embeddedFont>
    <p:embeddedFont>
      <p:font typeface="Courier Prime Bold" charset="1" panose="00000809000000000000"/>
      <p:regular r:id="rId12"/>
    </p:embeddedFont>
    <p:embeddedFont>
      <p:font typeface="Courier Prime Italics" charset="1" panose="00000509000000000000"/>
      <p:regular r:id="rId13"/>
    </p:embeddedFont>
    <p:embeddedFont>
      <p:font typeface="Courier Prime Bold Italics" charset="1" panose="00000809000000000000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Josefin Sans Bold" charset="1" panose="00000800000000000000"/>
      <p:regular r:id="rId19"/>
    </p:embeddedFont>
    <p:embeddedFont>
      <p:font typeface="Josefin Sans Bold Italics" charset="1" panose="00000800000000000000"/>
      <p:regular r:id="rId20"/>
    </p:embeddedFont>
    <p:embeddedFont>
      <p:font typeface="Josefin Sans Regular" charset="1" panose="00000500000000000000"/>
      <p:regular r:id="rId21"/>
    </p:embeddedFont>
    <p:embeddedFont>
      <p:font typeface="Josefin Sans Regular Bold" charset="1" panose="00000700000000000000"/>
      <p:regular r:id="rId22"/>
    </p:embeddedFont>
    <p:embeddedFont>
      <p:font typeface="Josefin Sans Regular Italics" charset="1" panose="00000500000000000000"/>
      <p:regular r:id="rId23"/>
    </p:embeddedFont>
    <p:embeddedFont>
      <p:font typeface="Josefin Sans Regular Bold Italics" charset="1" panose="000007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51" Target="slides/slide27.xml" Type="http://schemas.openxmlformats.org/officeDocument/2006/relationships/slide"/><Relationship Id="rId52" Target="slides/slide28.xml" Type="http://schemas.openxmlformats.org/officeDocument/2006/relationships/slide"/><Relationship Id="rId53" Target="slides/slide29.xml" Type="http://schemas.openxmlformats.org/officeDocument/2006/relationships/slide"/><Relationship Id="rId54" Target="slides/slide3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153" y="2053666"/>
            <a:ext cx="8217084" cy="5796893"/>
            <a:chOff x="0" y="0"/>
            <a:chExt cx="10956112" cy="77291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63500"/>
              <a:ext cx="10956112" cy="4234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59"/>
                </a:lnSpc>
              </a:pPr>
              <a:r>
                <a:rPr lang="en-US" sz="8000">
                  <a:solidFill>
                    <a:srgbClr val="F7B4A7"/>
                  </a:solidFill>
                  <a:latin typeface="Josefin Sans Bold"/>
                </a:rPr>
                <a:t>Sistem Database Peminjaman Online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956112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446">
                  <a:solidFill>
                    <a:srgbClr val="94DDDE"/>
                  </a:solidFill>
                  <a:latin typeface="Josefin Sans Regular"/>
                </a:rPr>
                <a:t>FINAL PROJECT SISTEM BASIS DATA F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968037"/>
              <a:ext cx="10956112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Josefin Sans Regular"/>
                </a:rPr>
                <a:t>Kelompok 5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915374" y="-2061134"/>
            <a:ext cx="6755642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730044" y="1385382"/>
            <a:ext cx="1194327" cy="258614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14318" y="1552846"/>
            <a:ext cx="5357753" cy="559158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24371" y="2678452"/>
            <a:ext cx="3144039" cy="244091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144000" y="4767935"/>
            <a:ext cx="1894295" cy="42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1898783" y="75423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939028" y="-3107737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936095" y="-2968326"/>
            <a:ext cx="3008945" cy="39781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1651" y="3476064"/>
            <a:ext cx="14949843" cy="236383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0226" y="1579465"/>
            <a:ext cx="17147549" cy="1726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0"/>
              </a:lnSpc>
              <a:spcBef>
                <a:spcPct val="0"/>
              </a:spcBef>
            </a:pPr>
            <a:r>
              <a:rPr lang="en-US" sz="3272">
                <a:solidFill>
                  <a:srgbClr val="FEFEFE"/>
                </a:solidFill>
                <a:latin typeface="Josefin Sans Regular"/>
              </a:rPr>
              <a:t>4. Tampilkan NO KTP dan nama pengguna yang telat melakukan pembayaran cicilan (penalti), sertakan juga berapa kali dia terkena penalti dan banyak uang pinalti yang harus dibayarkan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226" y="6001819"/>
            <a:ext cx="13480216" cy="387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9"/>
              </a:lnSpc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SELECT ACC_KTP_NUM, ACC_NAME, SUM(T_PENALTY_COUNT) AS PENALTI, SUM(T_PENALTY_COUNT*LT_PENALTY) AS TOTAL_UANG_PENALTI</a:t>
            </a:r>
          </a:p>
          <a:p>
            <a:pPr>
              <a:lnSpc>
                <a:spcPts val="3859"/>
              </a:lnSpc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FROM account ac</a:t>
            </a:r>
          </a:p>
          <a:p>
            <a:pPr>
              <a:lnSpc>
                <a:spcPts val="3859"/>
              </a:lnSpc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INNER JOIN transaction tr ON tr.T_ACC_KTP_NUM =  ac.ACC_KTP_NUM</a:t>
            </a:r>
          </a:p>
          <a:p>
            <a:pPr>
              <a:lnSpc>
                <a:spcPts val="3859"/>
              </a:lnSpc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INNER JOIN loan_type lt ON lt.LT_ID = tr.T_LT_ID</a:t>
            </a:r>
          </a:p>
          <a:p>
            <a:pPr>
              <a:lnSpc>
                <a:spcPts val="3859"/>
              </a:lnSpc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WHERE T_PENALTY_COUNT &lt;&gt; 0</a:t>
            </a:r>
          </a:p>
          <a:p>
            <a:pPr>
              <a:lnSpc>
                <a:spcPts val="3859"/>
              </a:lnSpc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GROUP BY ACC_KTP_NUM</a:t>
            </a:r>
          </a:p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ORDER BY TOTAL_UANG_PENALTI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1651" y="223665"/>
            <a:ext cx="716391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WILDAN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1041546"/>
            <a:ext cx="10343037" cy="54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5"/>
              </a:lnSpc>
              <a:spcBef>
                <a:spcPct val="0"/>
              </a:spcBef>
            </a:pPr>
            <a:r>
              <a:rPr lang="en-US" sz="3147">
                <a:solidFill>
                  <a:srgbClr val="FEFEFE"/>
                </a:solidFill>
                <a:latin typeface="Josefin Sans Regular"/>
              </a:rPr>
              <a:t>Fungsi AGREGASI, JOIN, GROUP BY dan ORDER BY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939028" y="-3107737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936095" y="-2968326"/>
            <a:ext cx="3008945" cy="39781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12101" y="4055434"/>
            <a:ext cx="10917553" cy="40062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0226" y="1780541"/>
            <a:ext cx="17147549" cy="176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0"/>
              </a:lnSpc>
              <a:spcBef>
                <a:spcPct val="0"/>
              </a:spcBef>
            </a:pPr>
            <a:r>
              <a:rPr lang="en-US" sz="3372">
                <a:solidFill>
                  <a:srgbClr val="FEFEFE"/>
                </a:solidFill>
                <a:latin typeface="Josefin Sans Regular"/>
              </a:rPr>
              <a:t>4. Tampilkan NO KTP dan nama pengguna yang telat melakukan pembayaran cicilan (penalti), sertakan juga berapa kali dia terkena penalti dan banyak uang pinalti yang harus dibayarkan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226" y="514984"/>
            <a:ext cx="716391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WILDAN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492785" y="-2708468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489853" y="-2569057"/>
            <a:ext cx="3008945" cy="39781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3559" t="0" r="11695" b="0"/>
          <a:stretch>
            <a:fillRect/>
          </a:stretch>
        </p:blipFill>
        <p:spPr>
          <a:xfrm flipH="false" flipV="false" rot="0">
            <a:off x="12825632" y="3900888"/>
            <a:ext cx="3986852" cy="47401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70226" y="3508514"/>
            <a:ext cx="11819589" cy="276247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0226" y="2304452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5. Tampilkan nama pengguna yang belum pernah melakukan transaksi</a:t>
            </a:r>
          </a:p>
          <a:p>
            <a:pPr>
              <a:lnSpc>
                <a:spcPts val="44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70226" y="6601463"/>
            <a:ext cx="6168033" cy="247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0"/>
              </a:lnSpc>
              <a:spcBef>
                <a:spcPct val="0"/>
              </a:spcBef>
            </a:pPr>
            <a:r>
              <a:rPr lang="en-US" sz="2793">
                <a:solidFill>
                  <a:srgbClr val="F0ABC1"/>
                </a:solidFill>
                <a:latin typeface="Courier Prime"/>
              </a:rPr>
              <a:t>SELECT ACC_NAME</a:t>
            </a:r>
          </a:p>
          <a:p>
            <a:pPr>
              <a:lnSpc>
                <a:spcPts val="3910"/>
              </a:lnSpc>
              <a:spcBef>
                <a:spcPct val="0"/>
              </a:spcBef>
            </a:pPr>
            <a:r>
              <a:rPr lang="en-US" sz="2793">
                <a:solidFill>
                  <a:srgbClr val="F0ABC1"/>
                </a:solidFill>
                <a:latin typeface="Courier Prime"/>
              </a:rPr>
              <a:t>FROM account</a:t>
            </a:r>
          </a:p>
          <a:p>
            <a:pPr>
              <a:lnSpc>
                <a:spcPts val="3910"/>
              </a:lnSpc>
              <a:spcBef>
                <a:spcPct val="0"/>
              </a:spcBef>
            </a:pPr>
            <a:r>
              <a:rPr lang="en-US" sz="2793">
                <a:solidFill>
                  <a:srgbClr val="F0ABC1"/>
                </a:solidFill>
                <a:latin typeface="Courier Prime"/>
              </a:rPr>
              <a:t>WHERE ACC_KTP_NUM NOT IN (</a:t>
            </a:r>
          </a:p>
          <a:p>
            <a:pPr>
              <a:lnSpc>
                <a:spcPts val="3910"/>
              </a:lnSpc>
              <a:spcBef>
                <a:spcPct val="0"/>
              </a:spcBef>
            </a:pPr>
            <a:r>
              <a:rPr lang="en-US" sz="2793">
                <a:solidFill>
                  <a:srgbClr val="F0ABC1"/>
                </a:solidFill>
                <a:latin typeface="Courier Prime"/>
              </a:rPr>
              <a:t>SELECT DISTINCT T_ACC_KTP_NUM</a:t>
            </a:r>
          </a:p>
          <a:p>
            <a:pPr>
              <a:lnSpc>
                <a:spcPts val="3910"/>
              </a:lnSpc>
              <a:spcBef>
                <a:spcPct val="0"/>
              </a:spcBef>
            </a:pPr>
            <a:r>
              <a:rPr lang="en-US" sz="2793">
                <a:solidFill>
                  <a:srgbClr val="F0ABC1"/>
                </a:solidFill>
                <a:latin typeface="Courier Prime"/>
              </a:rPr>
              <a:t>FROM transaction)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648660"/>
            <a:ext cx="716391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WILDAN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226" y="1660035"/>
            <a:ext cx="10343037" cy="55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5"/>
              </a:lnSpc>
              <a:spcBef>
                <a:spcPct val="0"/>
              </a:spcBef>
            </a:pPr>
            <a:r>
              <a:rPr lang="en-US" sz="3247">
                <a:solidFill>
                  <a:srgbClr val="FEFEFE"/>
                </a:solidFill>
                <a:latin typeface="Josefin Sans Regular"/>
              </a:rPr>
              <a:t>NESTED QUERY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95300" y="-1897598"/>
            <a:ext cx="2520373" cy="33322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80260" y="-1996321"/>
            <a:ext cx="3133337" cy="41426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69912" y="2930698"/>
            <a:ext cx="4721369" cy="706326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70226" y="4050943"/>
            <a:ext cx="11256652" cy="21851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0226" y="2168762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1. </a:t>
            </a:r>
            <a:r>
              <a:rPr lang="en-US" sz="3172">
                <a:solidFill>
                  <a:srgbClr val="FEFEFE"/>
                </a:solidFill>
                <a:latin typeface="Josefin Sans Regular"/>
              </a:rPr>
              <a:t>Tampilkan NO KTP, nama pengguna dari akun yang memiliki limit kurang dari 5 juta. Lengkapi informasi tersebut dengan nilai limit akunnya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226" y="7126452"/>
            <a:ext cx="10968186" cy="216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0ABC1"/>
                </a:solidFill>
                <a:latin typeface="Courier Prime"/>
              </a:rPr>
              <a:t>select ac.ACC_KTP_NUM, ac.acc_name, at.at_limit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0ABC1"/>
                </a:solidFill>
                <a:latin typeface="Courier Prime"/>
              </a:rPr>
              <a:t>from account ac, account_type at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0ABC1"/>
                </a:solidFill>
                <a:latin typeface="Courier Prime"/>
              </a:rPr>
              <a:t>where ac.acc_at_id = at.at_id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0ABC1"/>
                </a:solidFill>
                <a:latin typeface="Courier Prime"/>
              </a:rPr>
              <a:t>AND at.AT_LIMIT &lt; "5000000";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514984"/>
            <a:ext cx="6644958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LIGAR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09" y="1342391"/>
            <a:ext cx="3250136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Simple Query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95300" y="-1897598"/>
            <a:ext cx="2520373" cy="33322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80260" y="-1996321"/>
            <a:ext cx="3133337" cy="41426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221599" y="3326439"/>
            <a:ext cx="2902670" cy="62294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24004" y="3326439"/>
            <a:ext cx="12157426" cy="30559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0226" y="2168762"/>
            <a:ext cx="17147549" cy="5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2. Tampilkan nama pengguna yang transaksi dilayani oleh Sinaga Bakianto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078" y="6796453"/>
            <a:ext cx="11839277" cy="246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7"/>
              </a:lnSpc>
              <a:spcBef>
                <a:spcPct val="0"/>
              </a:spcBef>
            </a:pPr>
            <a:r>
              <a:rPr lang="en-US" sz="2826">
                <a:solidFill>
                  <a:srgbClr val="F0ABC1"/>
                </a:solidFill>
                <a:latin typeface="Courier Prime"/>
              </a:rPr>
              <a:t>select a.acc_name  </a:t>
            </a:r>
          </a:p>
          <a:p>
            <a:pPr>
              <a:lnSpc>
                <a:spcPts val="3957"/>
              </a:lnSpc>
              <a:spcBef>
                <a:spcPct val="0"/>
              </a:spcBef>
            </a:pPr>
            <a:r>
              <a:rPr lang="en-US" sz="2826">
                <a:solidFill>
                  <a:srgbClr val="F0ABC1"/>
                </a:solidFill>
                <a:latin typeface="Courier Prime"/>
              </a:rPr>
              <a:t>from transaction t</a:t>
            </a:r>
          </a:p>
          <a:p>
            <a:pPr>
              <a:lnSpc>
                <a:spcPts val="3957"/>
              </a:lnSpc>
              <a:spcBef>
                <a:spcPct val="0"/>
              </a:spcBef>
            </a:pPr>
            <a:r>
              <a:rPr lang="en-US" sz="2826">
                <a:solidFill>
                  <a:srgbClr val="F0ABC1"/>
                </a:solidFill>
                <a:latin typeface="Courier Prime"/>
              </a:rPr>
              <a:t>inner join employee e on t.t_e_ktp_num = e.e_ktp_num</a:t>
            </a:r>
          </a:p>
          <a:p>
            <a:pPr>
              <a:lnSpc>
                <a:spcPts val="3957"/>
              </a:lnSpc>
              <a:spcBef>
                <a:spcPct val="0"/>
              </a:spcBef>
            </a:pPr>
            <a:r>
              <a:rPr lang="en-US" sz="2826">
                <a:solidFill>
                  <a:srgbClr val="F0ABC1"/>
                </a:solidFill>
                <a:latin typeface="Courier Prime"/>
              </a:rPr>
              <a:t>inner join account a on t.t_acc_ktp_num = a.acc_ktp_num</a:t>
            </a:r>
          </a:p>
          <a:p>
            <a:pPr>
              <a:lnSpc>
                <a:spcPts val="3957"/>
              </a:lnSpc>
              <a:spcBef>
                <a:spcPct val="0"/>
              </a:spcBef>
            </a:pPr>
            <a:r>
              <a:rPr lang="en-US" sz="2826">
                <a:solidFill>
                  <a:srgbClr val="F0ABC1"/>
                </a:solidFill>
                <a:latin typeface="Courier Prime"/>
              </a:rPr>
              <a:t>where e.e_name = "Sinaga Bakianto";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514984"/>
            <a:ext cx="6644958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LIGAR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09" y="1342391"/>
            <a:ext cx="3250136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Fungsi Join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95300" y="-1897598"/>
            <a:ext cx="2520373" cy="33322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80260" y="-1996321"/>
            <a:ext cx="3133337" cy="41426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893262" y="3626871"/>
            <a:ext cx="4249967" cy="20763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07420" y="3731766"/>
            <a:ext cx="12103630" cy="19714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0226" y="2168762"/>
            <a:ext cx="17147549" cy="5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3. Tampilkan rata rata peminjaman yang dilakukan oleh pengguna perempuan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945" y="6841397"/>
            <a:ext cx="12629406" cy="224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2"/>
              </a:lnSpc>
              <a:spcBef>
                <a:spcPct val="0"/>
              </a:spcBef>
            </a:pPr>
            <a:r>
              <a:rPr lang="en-US" sz="2552">
                <a:solidFill>
                  <a:srgbClr val="F0ABC1"/>
                </a:solidFill>
                <a:latin typeface="Courier Prime"/>
              </a:rPr>
              <a:t>select ROUND (SUM(t.t_loan) / (COUNT(distinct a.acc_ktp_num)), 2)</a:t>
            </a:r>
          </a:p>
          <a:p>
            <a:pPr>
              <a:lnSpc>
                <a:spcPts val="3572"/>
              </a:lnSpc>
              <a:spcBef>
                <a:spcPct val="0"/>
              </a:spcBef>
            </a:pPr>
            <a:r>
              <a:rPr lang="en-US" sz="2552">
                <a:solidFill>
                  <a:srgbClr val="F0ABC1"/>
                </a:solidFill>
                <a:latin typeface="Courier Prime"/>
              </a:rPr>
              <a:t>as "Nilai rata rata"</a:t>
            </a:r>
          </a:p>
          <a:p>
            <a:pPr>
              <a:lnSpc>
                <a:spcPts val="3572"/>
              </a:lnSpc>
              <a:spcBef>
                <a:spcPct val="0"/>
              </a:spcBef>
            </a:pPr>
            <a:r>
              <a:rPr lang="en-US" sz="2552">
                <a:solidFill>
                  <a:srgbClr val="F0ABC1"/>
                </a:solidFill>
                <a:latin typeface="Courier Prime"/>
              </a:rPr>
              <a:t>from account a, transaction t</a:t>
            </a:r>
          </a:p>
          <a:p>
            <a:pPr>
              <a:lnSpc>
                <a:spcPts val="3572"/>
              </a:lnSpc>
              <a:spcBef>
                <a:spcPct val="0"/>
              </a:spcBef>
            </a:pPr>
            <a:r>
              <a:rPr lang="en-US" sz="2552">
                <a:solidFill>
                  <a:srgbClr val="F0ABC1"/>
                </a:solidFill>
                <a:latin typeface="Courier Prime"/>
              </a:rPr>
              <a:t>where t.t_acc_ktp_num = a.acc_ktp_num</a:t>
            </a:r>
          </a:p>
          <a:p>
            <a:pPr>
              <a:lnSpc>
                <a:spcPts val="3572"/>
              </a:lnSpc>
              <a:spcBef>
                <a:spcPct val="0"/>
              </a:spcBef>
            </a:pPr>
            <a:r>
              <a:rPr lang="en-US" sz="2552">
                <a:solidFill>
                  <a:srgbClr val="F0ABC1"/>
                </a:solidFill>
                <a:latin typeface="Courier Prime"/>
              </a:rPr>
              <a:t>and a.acc_gender = "P";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514984"/>
            <a:ext cx="6644958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LIGAR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09" y="1342391"/>
            <a:ext cx="3704682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Fungsi Agregasi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95300" y="-1897598"/>
            <a:ext cx="2520373" cy="33322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80260" y="-1996321"/>
            <a:ext cx="3133337" cy="41426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394183" y="7021560"/>
            <a:ext cx="7323592" cy="15748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88370" y="3437821"/>
            <a:ext cx="12733228" cy="255670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0226" y="2168762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4. Tampilkan nama pegawai yang paling banyak melayani transaksi beserta jumlah transaksinya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370" y="6123258"/>
            <a:ext cx="11561713" cy="35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0ABC1"/>
                </a:solidFill>
                <a:latin typeface="Courier Prime"/>
              </a:rPr>
              <a:t>select e.e_name, COUNT(t.t_id) as "Jumlah Transaksi"</a:t>
            </a:r>
          </a:p>
          <a:p>
            <a:pPr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0ABC1"/>
                </a:solidFill>
                <a:latin typeface="Courier Prime"/>
              </a:rPr>
              <a:t>from employee e</a:t>
            </a:r>
          </a:p>
          <a:p>
            <a:pPr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0ABC1"/>
                </a:solidFill>
                <a:latin typeface="Courier Prime"/>
              </a:rPr>
              <a:t>inner join transaction t</a:t>
            </a:r>
          </a:p>
          <a:p>
            <a:pPr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0ABC1"/>
                </a:solidFill>
                <a:latin typeface="Courier Prime"/>
              </a:rPr>
              <a:t>on e.e_ktp_num = t.t_e_ktp_num</a:t>
            </a:r>
          </a:p>
          <a:p>
            <a:pPr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0ABC1"/>
                </a:solidFill>
                <a:latin typeface="Courier Prime"/>
              </a:rPr>
              <a:t>group by e.e_name</a:t>
            </a:r>
          </a:p>
          <a:p>
            <a:pPr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0ABC1"/>
                </a:solidFill>
                <a:latin typeface="Courier Prime"/>
              </a:rPr>
              <a:t>order by COUNT(t.t_id) DESC</a:t>
            </a:r>
          </a:p>
          <a:p>
            <a:pPr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F0ABC1"/>
                </a:solidFill>
                <a:latin typeface="Courier Prime"/>
              </a:rPr>
              <a:t>limit 1;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514984"/>
            <a:ext cx="6644958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LIGAR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09" y="1342391"/>
            <a:ext cx="8357891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Fungsi Join, Group By, dan Order By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95300" y="-1897598"/>
            <a:ext cx="2520373" cy="33322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80260" y="-1996321"/>
            <a:ext cx="3133337" cy="41426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70226" y="3888414"/>
            <a:ext cx="9319149" cy="45340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0226" y="2168762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5. Tampilkan No KTP dan nama pengguna yang hanya memilih layanan cicilan 3 atau 6 bulan, diurutkan berdasarkan pendaftar pertama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59232" y="4189300"/>
            <a:ext cx="7144494" cy="522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SELECT ACC_KTP_NUM, ACC_NAME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FROM account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WHERE ACC_KTP_NUM NOT IN(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    SELECT DISTINCT T_ACC_KTP_NUM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    FROM transaction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    WHERE T_LT_ID IN (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        SELECT LT_ID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        FROM loan_type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        WHERE LT_NAME = '12 BULAN')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    )</a:t>
            </a:r>
          </a:p>
          <a:p>
            <a:pPr>
              <a:lnSpc>
                <a:spcPts val="3753"/>
              </a:lnSpc>
              <a:spcBef>
                <a:spcPct val="0"/>
              </a:spcBef>
            </a:pPr>
            <a:r>
              <a:rPr lang="en-US" sz="2680">
                <a:solidFill>
                  <a:srgbClr val="F0ABC1"/>
                </a:solidFill>
                <a:latin typeface="Courier Prime"/>
              </a:rPr>
              <a:t>ORDER BY ACC_REG_DATE ASC;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226" y="514984"/>
            <a:ext cx="6644958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LIGAR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6109" y="1342391"/>
            <a:ext cx="7077892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Nested Query, dan Fungsi Join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95300" y="-1897598"/>
            <a:ext cx="2520373" cy="33322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80260" y="-1996321"/>
            <a:ext cx="3133337" cy="41426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47976"/>
          <a:stretch>
            <a:fillRect/>
          </a:stretch>
        </p:blipFill>
        <p:spPr>
          <a:xfrm flipH="false" flipV="false" rot="0">
            <a:off x="4110536" y="3588674"/>
            <a:ext cx="4023605" cy="58990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52001" y="3588674"/>
            <a:ext cx="4358745" cy="58990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0226" y="2168762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5. Tampilkan No KTP dan nama pengguna yang hanya memilih layanan cicilan 3 atau 6 bulan, diurutkan berdasarkan pendaftar pertama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226" y="514984"/>
            <a:ext cx="6644958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LIGAR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6109" y="1342391"/>
            <a:ext cx="7077892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Nested Query, dan Fungsi Join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26" y="2023672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1. Tampilkan ID dan tanggal peminjaman dari data transaksi peminjaman yang dilakukan antara bulan Januari-Juni tahun 2021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2035444">
            <a:off x="11651527" y="-1421026"/>
            <a:ext cx="4597438" cy="2842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1990325">
            <a:off x="14809426" y="-725702"/>
            <a:ext cx="4597438" cy="28420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5571" t="0" r="0" b="0"/>
          <a:stretch>
            <a:fillRect/>
          </a:stretch>
        </p:blipFill>
        <p:spPr>
          <a:xfrm flipH="false" flipV="false" rot="0">
            <a:off x="13403173" y="3142524"/>
            <a:ext cx="2006702" cy="68944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70226" y="3633662"/>
            <a:ext cx="10801149" cy="150983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70226" y="1335579"/>
            <a:ext cx="3278027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EFEFE"/>
                </a:solidFill>
                <a:latin typeface="Josefin Sans Regular"/>
              </a:rPr>
              <a:t>SIMPLE 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6363362"/>
            <a:ext cx="9615785" cy="137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0ABC1"/>
                </a:solidFill>
                <a:latin typeface="Courier Prime"/>
              </a:rPr>
              <a:t>SELECT T_ID, T_DATE</a:t>
            </a:r>
          </a:p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0ABC1"/>
                </a:solidFill>
                <a:latin typeface="Courier Prime"/>
              </a:rPr>
              <a:t>FROM Transaction</a:t>
            </a:r>
          </a:p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0ABC1"/>
                </a:solidFill>
                <a:latin typeface="Courier Prime"/>
              </a:rPr>
              <a:t>WHERE MONTH(t_date) &lt;= 6 AND YEAR(t_date) = 2021;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41783" y="255690"/>
            <a:ext cx="773319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TAMA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31344" y="4623607"/>
            <a:ext cx="8827956" cy="2633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3269" indent="-321635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94DDDE"/>
                </a:solidFill>
                <a:latin typeface="Josefin Sans Regular"/>
              </a:rPr>
              <a:t>Aurelio Killian Lexi Verrill (5025211126) </a:t>
            </a:r>
          </a:p>
          <a:p>
            <a:pPr algn="just" marL="643269" indent="-321635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94DDDE"/>
                </a:solidFill>
                <a:latin typeface="Josefin Sans Regular"/>
              </a:rPr>
              <a:t>Jawahirul Wildan (5025211150)</a:t>
            </a:r>
          </a:p>
          <a:p>
            <a:pPr algn="just" marL="643269" indent="-321635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94DDDE"/>
                </a:solidFill>
                <a:latin typeface="Josefin Sans Regular"/>
              </a:rPr>
              <a:t>Sandyatama Fransisna Nugraha (5025211196)</a:t>
            </a:r>
          </a:p>
          <a:p>
            <a:pPr algn="just" marL="643269" indent="-321635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94DDDE"/>
                </a:solidFill>
                <a:latin typeface="Josefin Sans Regular"/>
              </a:rPr>
              <a:t>Ligar Arsa Arnata (5025211224)</a:t>
            </a:r>
          </a:p>
          <a:p>
            <a:pPr algn="just">
              <a:lnSpc>
                <a:spcPts val="4171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5732" y="3214319"/>
            <a:ext cx="3874545" cy="512259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051686" y="2856413"/>
            <a:ext cx="61710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4DDDE"/>
                </a:solidFill>
                <a:latin typeface="Open Sans"/>
              </a:rPr>
              <a:t>Anggota Kelompok 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26" y="2023672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2. Tampilkan nama pengguna yang telah melewati masa peminjaman. Lengkapi informasi tersebut dengan tanggal jatuh temponya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2035444">
            <a:off x="11651527" y="-1421026"/>
            <a:ext cx="4597438" cy="2842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1990325">
            <a:off x="14809426" y="-725702"/>
            <a:ext cx="4597438" cy="28420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233" y="3425662"/>
            <a:ext cx="10614526" cy="233519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767165" y="6549220"/>
            <a:ext cx="5950610" cy="15734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1890" y="247478"/>
            <a:ext cx="700240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TAMA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6482545"/>
            <a:ext cx="7076331" cy="324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6"/>
              </a:lnSpc>
            </a:pPr>
            <a:r>
              <a:rPr lang="en-US" sz="3097">
                <a:solidFill>
                  <a:srgbClr val="F0ABC1"/>
                </a:solidFill>
                <a:latin typeface="Courier Prime"/>
              </a:rPr>
              <a:t>SELECT ACC_NAME, T_DUE_DATE</a:t>
            </a:r>
          </a:p>
          <a:p>
            <a:pPr>
              <a:lnSpc>
                <a:spcPts val="4336"/>
              </a:lnSpc>
            </a:pPr>
            <a:r>
              <a:rPr lang="en-US" sz="3097">
                <a:solidFill>
                  <a:srgbClr val="F0ABC1"/>
                </a:solidFill>
                <a:latin typeface="Courier Prime"/>
              </a:rPr>
              <a:t>FROM account</a:t>
            </a:r>
          </a:p>
          <a:p>
            <a:pPr>
              <a:lnSpc>
                <a:spcPts val="4336"/>
              </a:lnSpc>
            </a:pPr>
            <a:r>
              <a:rPr lang="en-US" sz="3097">
                <a:solidFill>
                  <a:srgbClr val="F0ABC1"/>
                </a:solidFill>
                <a:latin typeface="Courier Prime"/>
              </a:rPr>
              <a:t>INNER JOIN transaction</a:t>
            </a:r>
          </a:p>
          <a:p>
            <a:pPr>
              <a:lnSpc>
                <a:spcPts val="4336"/>
              </a:lnSpc>
            </a:pPr>
            <a:r>
              <a:rPr lang="en-US" sz="3097">
                <a:solidFill>
                  <a:srgbClr val="F0ABC1"/>
                </a:solidFill>
                <a:latin typeface="Courier Prime"/>
              </a:rPr>
              <a:t>ON T_ACC_KTP_NUM = ACC_KTP_NUM</a:t>
            </a:r>
          </a:p>
          <a:p>
            <a:pPr>
              <a:lnSpc>
                <a:spcPts val="4336"/>
              </a:lnSpc>
            </a:pPr>
            <a:r>
              <a:rPr lang="en-US" sz="3097">
                <a:solidFill>
                  <a:srgbClr val="F0ABC1"/>
                </a:solidFill>
                <a:latin typeface="Courier Prime"/>
              </a:rPr>
              <a:t>WHERE T_STATUS = 'BELUM LUNAS'</a:t>
            </a:r>
          </a:p>
          <a:p>
            <a:pPr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F0ABC1"/>
                </a:solidFill>
                <a:latin typeface="Courier Prime"/>
              </a:rPr>
              <a:t>AND T_DUE_DATE &lt; '2022-12-29';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226" y="1332060"/>
            <a:ext cx="255061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EFEFE"/>
                </a:solidFill>
                <a:latin typeface="Josefin Sans Regular"/>
              </a:rPr>
              <a:t>FUNGSI JOIN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26" y="2023672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3. Tampilkan banyaknya transaksi yang dilakukan berdasarkan tipe peminjamannya yaitu 3 bulan, 6 bulan, 12 bulan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2035444">
            <a:off x="11651527" y="-1421026"/>
            <a:ext cx="4597438" cy="2842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1990325">
            <a:off x="14809426" y="-725702"/>
            <a:ext cx="4597438" cy="28420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687844" y="3428204"/>
            <a:ext cx="4571456" cy="22958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20659" y="3428204"/>
            <a:ext cx="10523771" cy="283191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70226" y="491539"/>
            <a:ext cx="6271063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TAMA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718" y="6875929"/>
            <a:ext cx="10765780" cy="189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F0ABC1"/>
                </a:solidFill>
                <a:latin typeface="Courier Prime"/>
              </a:rPr>
              <a:t>SELECT LT_NAME_ID,COUNT(T_LT_ID) AS Banyak_Transaksi</a:t>
            </a:r>
          </a:p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F0ABC1"/>
                </a:solidFill>
                <a:latin typeface="Courier Prime"/>
              </a:rPr>
              <a:t>FROM transaction,loan_type</a:t>
            </a:r>
          </a:p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F0ABC1"/>
                </a:solidFill>
                <a:latin typeface="Courier Prime"/>
              </a:rPr>
              <a:t>WHERE LT_ID = T_LT_ID</a:t>
            </a:r>
          </a:p>
          <a:p>
            <a:pPr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F0ABC1"/>
                </a:solidFill>
                <a:latin typeface="Courier Prime"/>
              </a:rPr>
              <a:t>GROUP BY LT_ID;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8139" y="1452296"/>
            <a:ext cx="7453670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EFEFE"/>
                </a:solidFill>
                <a:latin typeface="Josefin Sans Regular"/>
              </a:rPr>
              <a:t>FUNGSI AGREGASI DAN GROUP BY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26" y="1521151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4. Tampilkan ID, Besar pinjaman, beserta uang cicilan yang telah dibayar, diurutkan berdasarkan nomor uang cicilan terbesar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2035444">
            <a:off x="11651527" y="-1421026"/>
            <a:ext cx="4597438" cy="2842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1990325">
            <a:off x="14809426" y="-725702"/>
            <a:ext cx="4597438" cy="28420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233" y="3720982"/>
            <a:ext cx="10743495" cy="208102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060689" y="2119040"/>
            <a:ext cx="3314058" cy="795374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45356" y="181608"/>
            <a:ext cx="6596104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TAMA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233" y="6551278"/>
            <a:ext cx="8891008" cy="267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F0ABC1"/>
                </a:solidFill>
                <a:latin typeface="Courier Prime"/>
              </a:rPr>
              <a:t>SELECT T_ID, T_LOAN, SUM(T_MONTHLY_PAYMENT) AS TOTAL_PAYMENT</a:t>
            </a:r>
          </a:p>
          <a:p>
            <a:pPr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F0ABC1"/>
                </a:solidFill>
                <a:latin typeface="Courier Prime"/>
              </a:rPr>
              <a:t>FROM transaction INNER JOIN loan_payment</a:t>
            </a:r>
          </a:p>
          <a:p>
            <a:pPr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F0ABC1"/>
                </a:solidFill>
                <a:latin typeface="Courier Prime"/>
              </a:rPr>
              <a:t>ON T_ID = LP_T_ID</a:t>
            </a:r>
          </a:p>
          <a:p>
            <a:pPr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F0ABC1"/>
                </a:solidFill>
                <a:latin typeface="Courier Prime"/>
              </a:rPr>
              <a:t>GROUP BY T_ID</a:t>
            </a:r>
          </a:p>
          <a:p>
            <a:pPr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F0ABC1"/>
                </a:solidFill>
                <a:latin typeface="Courier Prime"/>
              </a:rPr>
              <a:t>ORDER BY TOTAL_PAYMENT DESC;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5356" y="1028065"/>
            <a:ext cx="8615767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EFEFE"/>
                </a:solidFill>
                <a:latin typeface="Josefin Sans Regular"/>
              </a:rPr>
              <a:t>FUNGSI JOIN, GROUP BY DAN ORDER BY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226" y="2023672"/>
            <a:ext cx="17147549" cy="5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5. Tampilkan rata-rata usia pengguna yang melakukan transaksi peminjaman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2035444">
            <a:off x="11651527" y="-1421026"/>
            <a:ext cx="4597438" cy="2842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1990325">
            <a:off x="14809426" y="-725702"/>
            <a:ext cx="4597438" cy="28420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233" y="3889484"/>
            <a:ext cx="11040788" cy="20088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491591" y="4300388"/>
            <a:ext cx="2848805" cy="118700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3977" y="514984"/>
            <a:ext cx="6433583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TAMA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7149352"/>
            <a:ext cx="15770171" cy="204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0ABC1"/>
                </a:solidFill>
                <a:latin typeface="Courier Prime"/>
              </a:rPr>
              <a:t>SELECT ROUND(AVG((TIMESTAMPDIFF(YEAR,ACC_DATE_OF_BIRTH,NOW()))),2) AS "UMUR RATA RATA"</a:t>
            </a:r>
          </a:p>
          <a:p>
            <a:pPr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0ABC1"/>
                </a:solidFill>
                <a:latin typeface="Courier Prime"/>
              </a:rPr>
              <a:t>FROM account</a:t>
            </a:r>
          </a:p>
          <a:p>
            <a:pPr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0ABC1"/>
                </a:solidFill>
                <a:latin typeface="Courier Prime"/>
              </a:rPr>
              <a:t>WHERE ACC_KTP_NUM IN (</a:t>
            </a:r>
          </a:p>
          <a:p>
            <a:pPr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0ABC1"/>
                </a:solidFill>
                <a:latin typeface="Courier Prime"/>
              </a:rPr>
              <a:t>    SELECT DISTINCT T_ACC_KTP_NUM</a:t>
            </a:r>
          </a:p>
          <a:p>
            <a:pPr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0ABC1"/>
                </a:solidFill>
                <a:latin typeface="Courier Prime"/>
              </a:rPr>
              <a:t>    FROM transaction 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3977" y="1465226"/>
            <a:ext cx="7155418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EFEFE"/>
                </a:solidFill>
                <a:latin typeface="Josefin Sans Regular"/>
              </a:rPr>
              <a:t>FUNGSI AGREGASI NESTED QUERY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489853" y="-2569057"/>
            <a:ext cx="3008945" cy="39781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73168" y="-3141268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794357" y="3590925"/>
            <a:ext cx="5923417" cy="50293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70226" y="3590925"/>
            <a:ext cx="10441214" cy="169004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0226" y="1956997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1. Tampilkan nama pengguna yang memiliki rating tidak sempurna. Sertakan juga ratingnya lalu urutkan berdasarkan pengguna yang memiliki rating terendah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3841" y="115568"/>
            <a:ext cx="773319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AURELIO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7088986"/>
            <a:ext cx="6365677" cy="215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4"/>
              </a:lnSpc>
            </a:pPr>
            <a:r>
              <a:rPr lang="en-US" sz="3096">
                <a:solidFill>
                  <a:srgbClr val="F0ABC1"/>
                </a:solidFill>
                <a:latin typeface="Courier Prime"/>
              </a:rPr>
              <a:t>SELECT ACC_NAME, ACC_RATING</a:t>
            </a:r>
          </a:p>
          <a:p>
            <a:pPr>
              <a:lnSpc>
                <a:spcPts val="4334"/>
              </a:lnSpc>
            </a:pPr>
            <a:r>
              <a:rPr lang="en-US" sz="3096">
                <a:solidFill>
                  <a:srgbClr val="F0ABC1"/>
                </a:solidFill>
                <a:latin typeface="Courier Prime"/>
              </a:rPr>
              <a:t>FROM ACCOUNT</a:t>
            </a:r>
          </a:p>
          <a:p>
            <a:pPr>
              <a:lnSpc>
                <a:spcPts val="4334"/>
              </a:lnSpc>
            </a:pPr>
            <a:r>
              <a:rPr lang="en-US" sz="3096">
                <a:solidFill>
                  <a:srgbClr val="F0ABC1"/>
                </a:solidFill>
                <a:latin typeface="Courier Prime"/>
              </a:rPr>
              <a:t>WHERE ACC_RATING &lt; 5</a:t>
            </a:r>
          </a:p>
          <a:p>
            <a:pPr>
              <a:lnSpc>
                <a:spcPts val="4334"/>
              </a:lnSpc>
              <a:spcBef>
                <a:spcPct val="0"/>
              </a:spcBef>
            </a:pPr>
            <a:r>
              <a:rPr lang="en-US" sz="3096">
                <a:solidFill>
                  <a:srgbClr val="F0ABC1"/>
                </a:solidFill>
                <a:latin typeface="Courier Prime"/>
              </a:rPr>
              <a:t>ORDER BY ACC_RATING;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226" y="979660"/>
            <a:ext cx="3250136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Simple Query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489853" y="-2569057"/>
            <a:ext cx="3008945" cy="39781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73168" y="-3141268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3710" y="3590925"/>
            <a:ext cx="10791958" cy="219598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806686" y="3590925"/>
            <a:ext cx="5796694" cy="487258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0226" y="1956997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2. Tampilkan tanggal transaksi beserta nama pegawai yang melayani pengguna pada bulan Agustus 2020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3710" y="6843734"/>
            <a:ext cx="10074771" cy="241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SELECT T_DATE, E_NAME</a:t>
            </a:r>
          </a:p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FROM TRANSACTION</a:t>
            </a:r>
          </a:p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INNER JOIN EMPLOYEE</a:t>
            </a:r>
          </a:p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ON T_E_KTP_NUM = E_KTP_NUM</a:t>
            </a:r>
          </a:p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WHERE MONTH(T_DATE) = 8 AND YEAR(T_DATE) = 2020;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841" y="115568"/>
            <a:ext cx="773319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AURELIO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226" y="979660"/>
            <a:ext cx="3250136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Fungsi Join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489853" y="-2569057"/>
            <a:ext cx="3008945" cy="39781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73168" y="-3141268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310441" y="2183801"/>
            <a:ext cx="4288437" cy="78386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33710" y="3327183"/>
            <a:ext cx="11928634" cy="208256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33710" y="1890313"/>
            <a:ext cx="12452966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3. Tampilkan banyaknya transaksi setiap bulan, urutkan berdasarkan transaksi paling banyak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8996" y="7030565"/>
            <a:ext cx="10074771" cy="193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SELECT MONTHNAME(T_DATE), YEAR(T_DATE), COUNT(*)</a:t>
            </a:r>
          </a:p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FROM TRANSACTION</a:t>
            </a:r>
          </a:p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GROUP BY YEAR(T_DATE), MONTH(T_DATE)</a:t>
            </a:r>
          </a:p>
          <a:p>
            <a:pPr>
              <a:lnSpc>
                <a:spcPts val="3859"/>
              </a:lnSpc>
              <a:spcBef>
                <a:spcPct val="0"/>
              </a:spcBef>
            </a:pPr>
            <a:r>
              <a:rPr lang="en-US" sz="2756">
                <a:solidFill>
                  <a:srgbClr val="F0ABC1"/>
                </a:solidFill>
                <a:latin typeface="Courier Prime"/>
              </a:rPr>
              <a:t>ORDER BY COUNT(*) DESC;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841" y="115568"/>
            <a:ext cx="773319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AURELIO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226" y="979660"/>
            <a:ext cx="10395985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Fungsi Agregasi, Group By, dan Order By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489853" y="-2569057"/>
            <a:ext cx="3008945" cy="39781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477146" y="-3360723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70226" y="3985517"/>
            <a:ext cx="10534508" cy="19634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508124" y="1792094"/>
            <a:ext cx="3043119" cy="77792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954633" y="1792094"/>
            <a:ext cx="2937265" cy="777924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70226" y="1810416"/>
            <a:ext cx="10825462" cy="168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4. Tampilkan nama dan jumlah uang yang dipinjam oleh masing-masing pengguna, diurutkan dari jumlah peminjaman terbanyak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6479891"/>
            <a:ext cx="9672274" cy="256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F0ABC1"/>
                </a:solidFill>
                <a:latin typeface="Courier Prime"/>
              </a:rPr>
              <a:t>SELECT ACC_NAME, SUM(T_LOAN) AS 'TOTAL PEMINJAMAN'</a:t>
            </a:r>
          </a:p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F0ABC1"/>
                </a:solidFill>
                <a:latin typeface="Courier Prime"/>
              </a:rPr>
              <a:t>FROM ACCOUNT</a:t>
            </a:r>
          </a:p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F0ABC1"/>
                </a:solidFill>
                <a:latin typeface="Courier Prime"/>
              </a:rPr>
              <a:t>INNER JOIN TRANSACTION</a:t>
            </a:r>
          </a:p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F0ABC1"/>
                </a:solidFill>
                <a:latin typeface="Courier Prime"/>
              </a:rPr>
              <a:t>ON ACC_KTP_NUM = T_ACC_KTP_NUM</a:t>
            </a:r>
          </a:p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F0ABC1"/>
                </a:solidFill>
                <a:latin typeface="Courier Prime"/>
              </a:rPr>
              <a:t>GROUP BY ACC_KTP_NUM</a:t>
            </a:r>
          </a:p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F0ABC1"/>
                </a:solidFill>
                <a:latin typeface="Courier Prime"/>
              </a:rPr>
              <a:t>ORDER BY SUM(T_LOAN) DESC;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3841" y="115568"/>
            <a:ext cx="773319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AURELIO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0226" y="979660"/>
            <a:ext cx="11874012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Fungsi Join, Agregasi, Group By, dan Order By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489853" y="-2569057"/>
            <a:ext cx="3008945" cy="39781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73168" y="-3141268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5682681"/>
            <a:ext cx="8573774" cy="410050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0226" y="1836446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5. Tampilkan nama pengguna dan banyaknya cicilan yang belum dibayar, diurutkan dari banyaknya sisa cicilan yang paling banyak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226" y="3171825"/>
            <a:ext cx="10189390" cy="623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SELECT ACC_NAME, T_ID, SUM(SISA)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FROM ACCOUNT, 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(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  SELECT *, COUNT(LP_ID), (LT_PERIOD - COUNT(LP_ID)) AS SISA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  FROM TRANSACTION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  INNER JOIN LOAN_TYPE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  ON T_LT_ID = LT_ID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  LEFT JOIN LOAN_PAYMENT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  ON LP_T_ID = T_ID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  WHERE T_STATUS = 'BELUM LUNAS'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  GROUP BY T_ID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  ORDER BY SISA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) AS SC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WHERE T_ACC_KTP_NUM = ACC_KTP_NUM</a:t>
            </a:r>
          </a:p>
          <a:p>
            <a:pPr>
              <a:lnSpc>
                <a:spcPts val="3094"/>
              </a:lnSpc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GROUP BY ACC_KTP_NUM</a:t>
            </a:r>
          </a:p>
          <a:p>
            <a:pPr>
              <a:lnSpc>
                <a:spcPts val="3094"/>
              </a:lnSpc>
              <a:spcBef>
                <a:spcPct val="0"/>
              </a:spcBef>
            </a:pPr>
            <a:r>
              <a:rPr lang="en-US" sz="2210">
                <a:solidFill>
                  <a:srgbClr val="F0ABC1"/>
                </a:solidFill>
                <a:latin typeface="Courier Prime"/>
              </a:rPr>
              <a:t>ORDER BY SUM(SISA) DESC;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3841" y="115568"/>
            <a:ext cx="773319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AURELIO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26" y="979660"/>
            <a:ext cx="3250136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Nested Query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489853" y="-2569057"/>
            <a:ext cx="3008945" cy="39781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73168" y="-3141268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022767" y="2981738"/>
            <a:ext cx="5188871" cy="68909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0226" y="1956997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5. Tampilkan nama pengguna dan banyaknya cicilan yang belum dibayar, diurutkan dari banyaknya sisa cicilan yang paling banyak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841" y="115568"/>
            <a:ext cx="773319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AURELIO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226" y="979660"/>
            <a:ext cx="3250136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Nested Query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99023" y="3499416"/>
            <a:ext cx="9319119" cy="9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 Bold"/>
              </a:rPr>
              <a:t>Tentang Aplikasi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742874" y="3067435"/>
            <a:ext cx="4597438" cy="284205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276253" y="4984186"/>
            <a:ext cx="9428517" cy="305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27">
                <a:solidFill>
                  <a:srgbClr val="94DDDE"/>
                </a:solidFill>
                <a:latin typeface="Open Sans"/>
              </a:rPr>
              <a:t>Sistem aplikasi yang melayani peminjaman uang secara online dengan proses yang mudah dan cepat. Data-data yang terdapat pada aplikasi ini dapat berupa data pengguna, data petugas,  beserta dengan </a:t>
            </a:r>
            <a:r>
              <a:rPr lang="en-US" sz="2927">
                <a:solidFill>
                  <a:srgbClr val="94DDDE"/>
                </a:solidFill>
                <a:latin typeface="Open Sans Italics"/>
              </a:rPr>
              <a:t>history </a:t>
            </a:r>
            <a:r>
              <a:rPr lang="en-US" sz="2927">
                <a:solidFill>
                  <a:srgbClr val="94DDDE"/>
                </a:solidFill>
                <a:latin typeface="Open Sans"/>
              </a:rPr>
              <a:t>transaksi peminjaman yang dilakukan oleh pengguna.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9755" y="1028700"/>
            <a:ext cx="10828489" cy="7329165"/>
            <a:chOff x="0" y="0"/>
            <a:chExt cx="14437985" cy="9772219"/>
          </a:xfrm>
        </p:grpSpPr>
        <p:sp>
          <p:nvSpPr>
            <p:cNvPr name="TextBox 3" id="3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6768738" y="835297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6768738" y="3694163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6768738" y="6697002"/>
            <a:ext cx="3874545" cy="51225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412529" y="1161726"/>
            <a:ext cx="13462942" cy="834428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86028" y="115568"/>
            <a:ext cx="7315944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EFEFE"/>
                </a:solidFill>
                <a:latin typeface="Josefin Sans Regular"/>
              </a:rPr>
              <a:t>Conceptual Data Model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6768738" y="6697002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6768738" y="3694163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6768738" y="835297"/>
            <a:ext cx="3874545" cy="51225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752380" y="1459323"/>
            <a:ext cx="12783240" cy="806363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992951" y="115568"/>
            <a:ext cx="6302097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FFFFF"/>
                </a:solidFill>
                <a:latin typeface="Josefin Sans Regular"/>
              </a:rPr>
              <a:t>Physical Data Model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936541" y="7917099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7773512" y="7724695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3610483" y="7725702"/>
            <a:ext cx="3874545" cy="51225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5369" y="-34425"/>
            <a:ext cx="947148" cy="21262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85726" y="-34425"/>
            <a:ext cx="947148" cy="21262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68431" y="2467396"/>
            <a:ext cx="15751138" cy="444262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93736" y="115568"/>
            <a:ext cx="10900529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FFFFF"/>
                </a:solidFill>
                <a:latin typeface="Josefin Sans Regular"/>
              </a:rPr>
              <a:t>Jumlah Data Masing Masing Tabel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492785" y="-2708468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489853" y="-2569057"/>
            <a:ext cx="3008945" cy="39781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70182" y="5497017"/>
            <a:ext cx="4163602" cy="45722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10099" y="3618439"/>
            <a:ext cx="15425811" cy="16880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0099" y="676909"/>
            <a:ext cx="716391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WILDAN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0099" y="2304452"/>
            <a:ext cx="17147549" cy="111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1. Tampilkan no KTP dan nama pengguna yang tidak mengupload file sesuai dengan persyaratan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352" y="6039942"/>
            <a:ext cx="5727502" cy="273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1"/>
              </a:lnSpc>
              <a:spcBef>
                <a:spcPct val="0"/>
              </a:spcBef>
            </a:pPr>
            <a:r>
              <a:rPr lang="en-US" sz="2593">
                <a:solidFill>
                  <a:srgbClr val="F0ABC1"/>
                </a:solidFill>
                <a:latin typeface="Courier Prime"/>
              </a:rPr>
              <a:t>SELECT ACC_KTP_NUM, ACC_NAME</a:t>
            </a:r>
          </a:p>
          <a:p>
            <a:pPr>
              <a:lnSpc>
                <a:spcPts val="3631"/>
              </a:lnSpc>
              <a:spcBef>
                <a:spcPct val="0"/>
              </a:spcBef>
            </a:pPr>
            <a:r>
              <a:rPr lang="en-US" sz="2593">
                <a:solidFill>
                  <a:srgbClr val="F0ABC1"/>
                </a:solidFill>
                <a:latin typeface="Courier Prime"/>
              </a:rPr>
              <a:t>FROM account</a:t>
            </a:r>
          </a:p>
          <a:p>
            <a:pPr>
              <a:lnSpc>
                <a:spcPts val="3631"/>
              </a:lnSpc>
              <a:spcBef>
                <a:spcPct val="0"/>
              </a:spcBef>
            </a:pPr>
            <a:r>
              <a:rPr lang="en-US" sz="2593">
                <a:solidFill>
                  <a:srgbClr val="F0ABC1"/>
                </a:solidFill>
                <a:latin typeface="Courier Prime"/>
              </a:rPr>
              <a:t>WHERE ACC_KTP_SCAN IS NULL</a:t>
            </a:r>
          </a:p>
          <a:p>
            <a:pPr>
              <a:lnSpc>
                <a:spcPts val="3631"/>
              </a:lnSpc>
              <a:spcBef>
                <a:spcPct val="0"/>
              </a:spcBef>
            </a:pPr>
            <a:r>
              <a:rPr lang="en-US" sz="2593">
                <a:solidFill>
                  <a:srgbClr val="F0ABC1"/>
                </a:solidFill>
                <a:latin typeface="Courier Prime"/>
              </a:rPr>
              <a:t>OR ACC_NPWP_SCAN IS NULL</a:t>
            </a:r>
          </a:p>
          <a:p>
            <a:pPr>
              <a:lnSpc>
                <a:spcPts val="3631"/>
              </a:lnSpc>
              <a:spcBef>
                <a:spcPct val="0"/>
              </a:spcBef>
            </a:pPr>
            <a:r>
              <a:rPr lang="en-US" sz="2593">
                <a:solidFill>
                  <a:srgbClr val="F0ABC1"/>
                </a:solidFill>
                <a:latin typeface="Courier Prime"/>
              </a:rPr>
              <a:t>OR ACC_SELFIE IS NULL</a:t>
            </a:r>
          </a:p>
          <a:p>
            <a:pPr>
              <a:lnSpc>
                <a:spcPts val="3631"/>
              </a:lnSpc>
              <a:spcBef>
                <a:spcPct val="0"/>
              </a:spcBef>
            </a:pPr>
            <a:r>
              <a:rPr lang="en-US" sz="2593">
                <a:solidFill>
                  <a:srgbClr val="F0ABC1"/>
                </a:solidFill>
                <a:latin typeface="Courier Prime"/>
              </a:rPr>
              <a:t>OR ACC_BANK_NUM_SCAN IS NULL;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099" y="1504316"/>
            <a:ext cx="3250136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Simple Query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10278" y="-3450055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489853" y="-2988822"/>
            <a:ext cx="3008945" cy="39781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121359" y="1048516"/>
            <a:ext cx="3274430" cy="899541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10099" y="3196793"/>
            <a:ext cx="12124054" cy="367888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0099" y="1856222"/>
            <a:ext cx="12392288" cy="107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6"/>
              </a:lnSpc>
              <a:spcBef>
                <a:spcPct val="0"/>
              </a:spcBef>
            </a:pPr>
            <a:r>
              <a:rPr lang="en-US" sz="3062">
                <a:solidFill>
                  <a:srgbClr val="FEFEFE"/>
                </a:solidFill>
                <a:latin typeface="Josefin Sans Regular"/>
              </a:rPr>
              <a:t>2. Tampilkan NO KTP dan nama setiap pengguna yang memilih tipe cicilan selama 12 bulan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0099" y="7097123"/>
            <a:ext cx="11368683" cy="228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3"/>
              </a:lnSpc>
              <a:spcBef>
                <a:spcPct val="0"/>
              </a:spcBef>
            </a:pPr>
            <a:r>
              <a:rPr lang="en-US" sz="2574">
                <a:solidFill>
                  <a:srgbClr val="F0ABC1"/>
                </a:solidFill>
                <a:latin typeface="Courier Prime"/>
              </a:rPr>
              <a:t>SELECT ACC_KTP_NUM, ACC_NAME</a:t>
            </a:r>
          </a:p>
          <a:p>
            <a:pPr>
              <a:lnSpc>
                <a:spcPts val="3603"/>
              </a:lnSpc>
              <a:spcBef>
                <a:spcPct val="0"/>
              </a:spcBef>
            </a:pPr>
            <a:r>
              <a:rPr lang="en-US" sz="2574">
                <a:solidFill>
                  <a:srgbClr val="F0ABC1"/>
                </a:solidFill>
                <a:latin typeface="Courier Prime"/>
              </a:rPr>
              <a:t>FROM loan_type lt</a:t>
            </a:r>
          </a:p>
          <a:p>
            <a:pPr>
              <a:lnSpc>
                <a:spcPts val="3603"/>
              </a:lnSpc>
              <a:spcBef>
                <a:spcPct val="0"/>
              </a:spcBef>
            </a:pPr>
            <a:r>
              <a:rPr lang="en-US" sz="2574">
                <a:solidFill>
                  <a:srgbClr val="F0ABC1"/>
                </a:solidFill>
                <a:latin typeface="Courier Prime"/>
              </a:rPr>
              <a:t>INNER JOIN transaction tr ON tr.T_LT_ID = lt.LT_ID</a:t>
            </a:r>
          </a:p>
          <a:p>
            <a:pPr>
              <a:lnSpc>
                <a:spcPts val="3603"/>
              </a:lnSpc>
              <a:spcBef>
                <a:spcPct val="0"/>
              </a:spcBef>
            </a:pPr>
            <a:r>
              <a:rPr lang="en-US" sz="2574">
                <a:solidFill>
                  <a:srgbClr val="F0ABC1"/>
                </a:solidFill>
                <a:latin typeface="Courier Prime"/>
              </a:rPr>
              <a:t>INNER JOIN account ac ON ac.ACC_KTP_NUM = tr.T_ACC_KTP_NUM</a:t>
            </a:r>
          </a:p>
          <a:p>
            <a:pPr>
              <a:lnSpc>
                <a:spcPts val="3603"/>
              </a:lnSpc>
              <a:spcBef>
                <a:spcPct val="0"/>
              </a:spcBef>
            </a:pPr>
            <a:r>
              <a:rPr lang="en-US" sz="2574">
                <a:solidFill>
                  <a:srgbClr val="F0ABC1"/>
                </a:solidFill>
                <a:latin typeface="Courier Prime"/>
              </a:rPr>
              <a:t>WHERE LT_NAME = '12 BULAN';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0099" y="333286"/>
            <a:ext cx="716391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WILDAN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099" y="1179743"/>
            <a:ext cx="3250136" cy="66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FEFEFE"/>
                </a:solidFill>
                <a:latin typeface="Josefin Sans Regular"/>
              </a:rPr>
              <a:t>Fungsi JOIN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325321" y="-3186938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394159" y="-3047526"/>
            <a:ext cx="3008945" cy="39781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02289" y="1361441"/>
            <a:ext cx="4204721" cy="874486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10099" y="4139411"/>
            <a:ext cx="12386933" cy="237025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0099" y="2048219"/>
            <a:ext cx="13317492" cy="168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EFEFE"/>
                </a:solidFill>
                <a:latin typeface="Josefin Sans Regular"/>
              </a:rPr>
              <a:t>3. Tampilkan NO KTP, nama pengguna serta banyak transaksi peminjaman yang telah dilakukan oleh pengguna, urutkan berdasarkan jumlah transaksi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226" y="6919306"/>
            <a:ext cx="9570326" cy="269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F0ABC1"/>
                </a:solidFill>
                <a:latin typeface="Courier Prime"/>
              </a:rPr>
              <a:t>SELECT ACC_KTP_NUM,ACC_NAME, COUNT(T_ID) AS TOTAL</a:t>
            </a:r>
          </a:p>
          <a:p>
            <a:pPr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F0ABC1"/>
                </a:solidFill>
                <a:latin typeface="Courier Prime"/>
              </a:rPr>
              <a:t>FROM account ac</a:t>
            </a:r>
          </a:p>
          <a:p>
            <a:pPr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F0ABC1"/>
                </a:solidFill>
                <a:latin typeface="Courier Prime"/>
              </a:rPr>
              <a:t>LEFT JOIN transaction tr</a:t>
            </a:r>
          </a:p>
          <a:p>
            <a:pPr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F0ABC1"/>
                </a:solidFill>
                <a:latin typeface="Courier Prime"/>
              </a:rPr>
              <a:t>ON ac.ACC_KTP_NUM = tr.T_ACC_KTP_NUM</a:t>
            </a:r>
          </a:p>
          <a:p>
            <a:pPr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F0ABC1"/>
                </a:solidFill>
                <a:latin typeface="Courier Prime"/>
              </a:rPr>
              <a:t>GROUP BY ACC_KTP_NUM  </a:t>
            </a:r>
          </a:p>
          <a:p>
            <a:pPr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F0ABC1"/>
                </a:solidFill>
                <a:latin typeface="Courier Prime"/>
              </a:rPr>
              <a:t>ORDER BY TOTAL ASC;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0099" y="331732"/>
            <a:ext cx="7163915" cy="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0ABC1"/>
                </a:solidFill>
                <a:latin typeface="Josefin Sans Regular"/>
              </a:rPr>
              <a:t>LIST QUERY WILDAN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099" y="1342391"/>
            <a:ext cx="11848090" cy="57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5"/>
              </a:lnSpc>
              <a:spcBef>
                <a:spcPct val="0"/>
              </a:spcBef>
            </a:pPr>
            <a:r>
              <a:rPr lang="en-US" sz="3347">
                <a:solidFill>
                  <a:srgbClr val="FEFEFE"/>
                </a:solidFill>
                <a:latin typeface="Josefin Sans Regular"/>
              </a:rPr>
              <a:t>Fungsi AGREGASI, LEFT JOIN, GROUP BY dan ORDER BY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DAFTeSBe5iU</dc:identifier>
  <dcterms:modified xsi:type="dcterms:W3CDTF">2011-08-01T06:04:30Z</dcterms:modified>
  <cp:revision>1</cp:revision>
  <dc:title>PPT FP SBD  F</dc:title>
</cp:coreProperties>
</file>